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6858000" cx="12192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Work Sans"/>
      <p:regular r:id="rId27"/>
      <p:bold r:id="rId28"/>
      <p:italic r:id="rId29"/>
      <p:boldItalic r:id="rId30"/>
    </p:embeddedFont>
    <p:embeddedFont>
      <p:font typeface="Work Sans Light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5" roundtripDataSignature="AMtx7mh+8pa3c18hVy1YevE6zn5NT8cz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WorkSans-bold.fntdata"/><Relationship Id="rId27" Type="http://schemas.openxmlformats.org/officeDocument/2006/relationships/font" Target="fonts/WorkSan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WorkSans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WorkSansLight-regular.fntdata"/><Relationship Id="rId30" Type="http://schemas.openxmlformats.org/officeDocument/2006/relationships/font" Target="fonts/WorkSans-boldItalic.fntdata"/><Relationship Id="rId11" Type="http://schemas.openxmlformats.org/officeDocument/2006/relationships/slide" Target="slides/slide7.xml"/><Relationship Id="rId33" Type="http://schemas.openxmlformats.org/officeDocument/2006/relationships/font" Target="fonts/WorkSansLight-italic.fntdata"/><Relationship Id="rId10" Type="http://schemas.openxmlformats.org/officeDocument/2006/relationships/slide" Target="slides/slide6.xml"/><Relationship Id="rId32" Type="http://schemas.openxmlformats.org/officeDocument/2006/relationships/font" Target="fonts/WorkSansLight-bold.fntdata"/><Relationship Id="rId13" Type="http://schemas.openxmlformats.org/officeDocument/2006/relationships/slide" Target="slides/slide9.xml"/><Relationship Id="rId35" Type="http://customschemas.google.com/relationships/presentationmetadata" Target="metadata"/><Relationship Id="rId12" Type="http://schemas.openxmlformats.org/officeDocument/2006/relationships/slide" Target="slides/slide8.xml"/><Relationship Id="rId34" Type="http://schemas.openxmlformats.org/officeDocument/2006/relationships/font" Target="fonts/WorkSansLight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" name="Google Shape;9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d62bea4e63_2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g2d62bea4e63_2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d62bea4e63_2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" name="Google Shape;182;g2d62bea4e63_2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1a0c43b02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g31a0c43b02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d63382e8fe_0_8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0" name="Google Shape;200;g2d63382e8fe_0_8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d63382e8fe_0_8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" name="Google Shape;206;g2d63382e8fe_0_8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d62bea4e63_2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" name="Google Shape;215;g2d62bea4e63_2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d62cddd563_2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8" name="Google Shape;228;g2d62cddd563_2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" name="Google Shape;10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d63382e8fe_0_4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g2d63382e8fe_0_4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d63382e8fe_0_7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" name="Google Shape;124;g2d63382e8fe_0_7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d63382e8fe_0_7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g2d63382e8fe_0_7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1a7124a0ac_1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" name="Google Shape;154;g31a7124a0ac_1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1a7124a0ac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g31a7124a0ac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Texto, Aplicación&#10;&#10;Descripción generada automáticamente" id="16" name="Google Shape;1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" name="Google Shape;71;p2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2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9" name="Google Shape;79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18" name="Google Shape;1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2" name="Google Shape;3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4" name="Google Shape;44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1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" name="Google Shape;57;p1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1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1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hyperlink" Target="https://app.zenhub.com/workspaces/gastrobar-6735099333ec72000f08b510?invite=ZTAugrGqH1BfWp3ToiJUXA7t" TargetMode="External"/><Relationship Id="rId5" Type="http://schemas.openxmlformats.org/officeDocument/2006/relationships/hyperlink" Target="https://github.com/PAPITASL/TONO-Y-SABOR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"/>
          <p:cNvSpPr txBox="1"/>
          <p:nvPr/>
        </p:nvSpPr>
        <p:spPr>
          <a:xfrm>
            <a:off x="995426" y="2551825"/>
            <a:ext cx="90453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-CO" sz="54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TONO Y SABOR/ GESTIÓN DE UN GASTROBAR</a:t>
            </a:r>
            <a:endParaRPr b="1" i="0" sz="54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d62bea4e63_2_4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s-CO">
                <a:solidFill>
                  <a:schemeClr val="lt1"/>
                </a:solidFill>
              </a:rPr>
              <a:t>Diagrama de Procesos: Toma pedidos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g2d62bea4e63_2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93399"/>
            <a:ext cx="12191999" cy="4148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d62bea4e63_2_11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s-CO">
                <a:solidFill>
                  <a:schemeClr val="lt1"/>
                </a:solidFill>
              </a:rPr>
              <a:t>Diagrama de Procesos: Música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g2d62bea4e63_2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96300"/>
            <a:ext cx="12192000" cy="53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s-CO">
                <a:solidFill>
                  <a:schemeClr val="lt1"/>
                </a:solidFill>
              </a:rPr>
              <a:t>Casos de Uso: registro y men</a:t>
            </a:r>
            <a:r>
              <a:rPr b="1" lang="es-CO">
                <a:solidFill>
                  <a:schemeClr val="lt1"/>
                </a:solidFill>
              </a:rPr>
              <a:t>ú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26"/>
          <p:cNvPicPr preferRelativeResize="0"/>
          <p:nvPr/>
        </p:nvPicPr>
        <p:blipFill rotWithShape="1">
          <a:blip r:embed="rId3">
            <a:alphaModFix/>
          </a:blip>
          <a:srcRect b="13530" l="977" r="7647" t="15024"/>
          <a:stretch/>
        </p:blipFill>
        <p:spPr>
          <a:xfrm>
            <a:off x="0" y="1919925"/>
            <a:ext cx="12192000" cy="4441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1a0c43b020_0_0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s-CO">
                <a:solidFill>
                  <a:schemeClr val="lt1"/>
                </a:solidFill>
              </a:rPr>
              <a:t>Casos de Uso: Menú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g31a0c43b020_0_0"/>
          <p:cNvPicPr preferRelativeResize="0"/>
          <p:nvPr/>
        </p:nvPicPr>
        <p:blipFill rotWithShape="1">
          <a:blip r:embed="rId3">
            <a:alphaModFix/>
          </a:blip>
          <a:srcRect b="16524" l="0" r="6331" t="33955"/>
          <a:stretch/>
        </p:blipFill>
        <p:spPr>
          <a:xfrm>
            <a:off x="997175" y="2372400"/>
            <a:ext cx="10197649" cy="339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d63382e8fe_0_828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s-CO">
                <a:solidFill>
                  <a:schemeClr val="lt1"/>
                </a:solidFill>
              </a:rPr>
              <a:t>Casos de Uso: Menú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g2d63382e8fe_0_828"/>
          <p:cNvPicPr preferRelativeResize="0"/>
          <p:nvPr/>
        </p:nvPicPr>
        <p:blipFill rotWithShape="1">
          <a:blip r:embed="rId3">
            <a:alphaModFix/>
          </a:blip>
          <a:srcRect b="24824" l="0" r="14690" t="35182"/>
          <a:stretch/>
        </p:blipFill>
        <p:spPr>
          <a:xfrm>
            <a:off x="623275" y="2824450"/>
            <a:ext cx="10945451" cy="25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d63382e8fe_0_834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s-CO">
                <a:solidFill>
                  <a:schemeClr val="lt1"/>
                </a:solidFill>
              </a:rPr>
              <a:t>Historias de Usuario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g2d63382e8fe_0_834"/>
          <p:cNvPicPr preferRelativeResize="0"/>
          <p:nvPr/>
        </p:nvPicPr>
        <p:blipFill rotWithShape="1">
          <a:blip r:embed="rId3">
            <a:alphaModFix/>
          </a:blip>
          <a:srcRect b="4559" l="495" r="356" t="13874"/>
          <a:stretch/>
        </p:blipFill>
        <p:spPr>
          <a:xfrm>
            <a:off x="202650" y="2290425"/>
            <a:ext cx="11786701" cy="60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2d63382e8fe_0_834"/>
          <p:cNvPicPr preferRelativeResize="0"/>
          <p:nvPr/>
        </p:nvPicPr>
        <p:blipFill rotWithShape="1">
          <a:blip r:embed="rId4">
            <a:alphaModFix/>
          </a:blip>
          <a:srcRect b="2540" l="491" r="1238" t="7386"/>
          <a:stretch/>
        </p:blipFill>
        <p:spPr>
          <a:xfrm>
            <a:off x="202650" y="2891675"/>
            <a:ext cx="11786701" cy="606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2d63382e8fe_0_834"/>
          <p:cNvPicPr preferRelativeResize="0"/>
          <p:nvPr/>
        </p:nvPicPr>
        <p:blipFill rotWithShape="1">
          <a:blip r:embed="rId3">
            <a:alphaModFix/>
          </a:blip>
          <a:srcRect b="4559" l="495" r="356" t="13874"/>
          <a:stretch/>
        </p:blipFill>
        <p:spPr>
          <a:xfrm>
            <a:off x="202650" y="4453650"/>
            <a:ext cx="11786701" cy="60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2d63382e8fe_0_834"/>
          <p:cNvPicPr preferRelativeResize="0"/>
          <p:nvPr/>
        </p:nvPicPr>
        <p:blipFill rotWithShape="1">
          <a:blip r:embed="rId5">
            <a:alphaModFix/>
          </a:blip>
          <a:srcRect b="0" l="297" r="683" t="6803"/>
          <a:stretch/>
        </p:blipFill>
        <p:spPr>
          <a:xfrm>
            <a:off x="210338" y="5054900"/>
            <a:ext cx="11771325" cy="7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d62bea4e63_2_16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s-CO">
                <a:solidFill>
                  <a:schemeClr val="lt1"/>
                </a:solidFill>
              </a:rPr>
              <a:t>SCRUM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g2d62bea4e63_2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64800"/>
            <a:ext cx="8599300" cy="449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2d62bea4e63_2_16"/>
          <p:cNvSpPr txBox="1"/>
          <p:nvPr/>
        </p:nvSpPr>
        <p:spPr>
          <a:xfrm>
            <a:off x="9784325" y="1864800"/>
            <a:ext cx="1347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ZenHub</a:t>
            </a:r>
            <a:endParaRPr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2d62bea4e63_2_16"/>
          <p:cNvSpPr txBox="1"/>
          <p:nvPr/>
        </p:nvSpPr>
        <p:spPr>
          <a:xfrm>
            <a:off x="9826925" y="5526650"/>
            <a:ext cx="1261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GitHub</a:t>
            </a:r>
            <a:endParaRPr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Descripción generada automáticamente" id="225" name="Google Shape;22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d62cddd563_2_9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s-CO">
                <a:solidFill>
                  <a:schemeClr val="lt1"/>
                </a:solidFill>
              </a:rPr>
              <a:t>Webgrafía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2d62cddd563_2_9"/>
          <p:cNvSpPr txBox="1"/>
          <p:nvPr/>
        </p:nvSpPr>
        <p:spPr>
          <a:xfrm>
            <a:off x="1152450" y="2232200"/>
            <a:ext cx="9887100" cy="3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93C"/>
              </a:buClr>
              <a:buSzPts val="1200"/>
              <a:buFont typeface="Calibri"/>
              <a:buChar char="-"/>
            </a:pPr>
            <a:r>
              <a:rPr lang="es-CO" sz="1200">
                <a:solidFill>
                  <a:srgbClr val="37393C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Imagen diapositiva 3: (S/f). Tripadvisor.co. Recuperado el 29 de noviembre de 2024, de https://www.tripadvisor.co/Restaurant_Review-g297473-d26631473-Reviews-Euphoria_Gastrobar-Barranquilla_Atlantico_Department.html</a:t>
            </a:r>
            <a:endParaRPr sz="1200">
              <a:solidFill>
                <a:srgbClr val="37393C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393C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93C"/>
              </a:buClr>
              <a:buSzPts val="1200"/>
              <a:buChar char="-"/>
            </a:pPr>
            <a:r>
              <a:rPr lang="es-CO" sz="1200">
                <a:solidFill>
                  <a:srgbClr val="37393C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Imagen diapositiva 5: </a:t>
            </a:r>
            <a:r>
              <a:rPr lang="es-CO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(S/f-b). Tripadvisor.co. Recuperado el 29 de noviembre de 2024, de https://www.tripadvisor.co/Restaurant_Review-g294074-d24136951-Reviews-La_Cabrera_Bogota_l_Parrilla_Argentina-Bogota.html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Char char="-"/>
            </a:pPr>
            <a:r>
              <a:rPr lang="es-CO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Imagen</a:t>
            </a:r>
            <a:r>
              <a:rPr lang="es-CO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diapositiva 7: Menu, S. T. (s. f.). </a:t>
            </a:r>
            <a:r>
              <a:rPr i="1" lang="es-CO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Smart Tech Menu</a:t>
            </a:r>
            <a:r>
              <a:rPr lang="es-CO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Smart Tech Menu. https://smarttechmenu.com/digital-tablet-men</a:t>
            </a:r>
            <a:r>
              <a:rPr lang="es-CO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s-CO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Imagen diapositiva 8: Fernández, Y. (2023, 27 septiembre). </a:t>
            </a:r>
            <a:r>
              <a:rPr i="1" lang="es-CO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 programas y apps gratis para gestionar y escuchar tu música en el PC</a:t>
            </a:r>
            <a:r>
              <a:rPr lang="es-CO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Xataka. https://www.xataka.com/basics/17-programas-apps-gratis-para-gestionar-escuchar-tu-musica-pc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93C"/>
              </a:buClr>
              <a:buSzPts val="1200"/>
              <a:buChar char="-"/>
            </a:pPr>
            <a:r>
              <a:rPr lang="es-CO" sz="1200">
                <a:solidFill>
                  <a:srgbClr val="37393C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Imagen diapositiva 16: </a:t>
            </a:r>
            <a:r>
              <a:rPr i="1" lang="es-CO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Zenhub vs GitHub projects: Which is the best agile project management software?</a:t>
            </a:r>
            <a:r>
              <a:rPr lang="es-CO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(2021, junio 18). Zenhub | Agile Project Management Blog; Zenhub. https://blog.zenhub.com/zenhub-vs-github-projects-what-are-the-key-differences/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393C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 txBox="1"/>
          <p:nvPr/>
        </p:nvSpPr>
        <p:spPr>
          <a:xfrm>
            <a:off x="2509350" y="1844425"/>
            <a:ext cx="7255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s-CO" sz="30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Sebastian Garcia</a:t>
            </a:r>
            <a:endParaRPr b="0" i="0" sz="30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s-CO" sz="30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Nicolas Turca</a:t>
            </a:r>
            <a:endParaRPr b="0" i="0" sz="30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s-CO" sz="30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Paula Leal</a:t>
            </a:r>
            <a:endParaRPr b="0" i="0" sz="30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106" name="Google Shape;106;p2"/>
          <p:cNvCxnSpPr/>
          <p:nvPr/>
        </p:nvCxnSpPr>
        <p:spPr>
          <a:xfrm>
            <a:off x="5227899" y="3321934"/>
            <a:ext cx="1736203" cy="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7" name="Google Shape;107;p2"/>
          <p:cNvSpPr txBox="1"/>
          <p:nvPr/>
        </p:nvSpPr>
        <p:spPr>
          <a:xfrm>
            <a:off x="4168816" y="3463724"/>
            <a:ext cx="3854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Gaes N° : 7</a:t>
            </a:r>
            <a:br>
              <a:rPr b="1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d63382e8fe_0_462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s-CO">
                <a:solidFill>
                  <a:schemeClr val="lt1"/>
                </a:solidFill>
              </a:rPr>
              <a:t>Planteamiento del Problema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g2d63382e8fe_0_4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2500" y="1684125"/>
            <a:ext cx="4227000" cy="281801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2d63382e8fe_0_462"/>
          <p:cNvSpPr/>
          <p:nvPr/>
        </p:nvSpPr>
        <p:spPr>
          <a:xfrm flipH="1" rot="10800000">
            <a:off x="3438995" y="4800400"/>
            <a:ext cx="3443303" cy="2057589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38AA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2d63382e8fe_0_462"/>
          <p:cNvSpPr/>
          <p:nvPr/>
        </p:nvSpPr>
        <p:spPr>
          <a:xfrm>
            <a:off x="-82" y="4800400"/>
            <a:ext cx="3443303" cy="2057589"/>
          </a:xfrm>
          <a:prstGeom prst="round2DiagRect">
            <a:avLst>
              <a:gd fmla="val 0" name="adj1"/>
              <a:gd fmla="val 17764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2d63382e8fe_0_462"/>
          <p:cNvSpPr/>
          <p:nvPr/>
        </p:nvSpPr>
        <p:spPr>
          <a:xfrm>
            <a:off x="6877870" y="4800400"/>
            <a:ext cx="5314225" cy="2057589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17" name="Google Shape;117;g2d63382e8fe_0_462"/>
          <p:cNvSpPr/>
          <p:nvPr/>
        </p:nvSpPr>
        <p:spPr>
          <a:xfrm>
            <a:off x="3216742" y="5701540"/>
            <a:ext cx="461039" cy="34132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2d63382e8fe_0_462"/>
          <p:cNvSpPr txBox="1"/>
          <p:nvPr/>
        </p:nvSpPr>
        <p:spPr>
          <a:xfrm>
            <a:off x="486013" y="5166351"/>
            <a:ext cx="2471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Procesos lentos y alta carga de trabajo.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g2d63382e8fe_0_462"/>
          <p:cNvSpPr/>
          <p:nvPr/>
        </p:nvSpPr>
        <p:spPr>
          <a:xfrm>
            <a:off x="6648707" y="5701536"/>
            <a:ext cx="461034" cy="341334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2d63382e8fe_0_462"/>
          <p:cNvSpPr txBox="1"/>
          <p:nvPr/>
        </p:nvSpPr>
        <p:spPr>
          <a:xfrm>
            <a:off x="4036138" y="4964300"/>
            <a:ext cx="2254200" cy="17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Experiencia insatisfactoria y menos competitiva.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g2d63382e8fe_0_462"/>
          <p:cNvSpPr txBox="1"/>
          <p:nvPr/>
        </p:nvSpPr>
        <p:spPr>
          <a:xfrm>
            <a:off x="7468100" y="5065025"/>
            <a:ext cx="4227000" cy="12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Falta de comunicación interna entre clientes, meseros, gerente y el DJ.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d63382e8fe_0_734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s-CO">
                <a:solidFill>
                  <a:schemeClr val="lt1"/>
                </a:solidFill>
              </a:rPr>
              <a:t>Justificación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g2d63382e8fe_0_734"/>
          <p:cNvSpPr/>
          <p:nvPr/>
        </p:nvSpPr>
        <p:spPr>
          <a:xfrm>
            <a:off x="456150" y="1721954"/>
            <a:ext cx="3163147" cy="2171681"/>
          </a:xfrm>
          <a:prstGeom prst="rect">
            <a:avLst/>
          </a:prstGeom>
          <a:solidFill>
            <a:srgbClr val="1B786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Simplificar y automatizar procesos esenciales con una aplicación.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128" name="Google Shape;128;g2d63382e8fe_0_734"/>
          <p:cNvSpPr/>
          <p:nvPr/>
        </p:nvSpPr>
        <p:spPr>
          <a:xfrm>
            <a:off x="8572700" y="1721979"/>
            <a:ext cx="3163147" cy="2171681"/>
          </a:xfrm>
          <a:prstGeom prst="rect">
            <a:avLst/>
          </a:prstGeom>
          <a:solidFill>
            <a:srgbClr val="1B786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Mejorar la toma de órdenes, menú y música.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129" name="Google Shape;129;g2d63382e8fe_0_734"/>
          <p:cNvSpPr/>
          <p:nvPr/>
        </p:nvSpPr>
        <p:spPr>
          <a:xfrm>
            <a:off x="456150" y="4228028"/>
            <a:ext cx="3163147" cy="2171681"/>
          </a:xfrm>
          <a:prstGeom prst="rect">
            <a:avLst/>
          </a:prstGeom>
          <a:solidFill>
            <a:srgbClr val="1B786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Agilizar el servicio y mejorar experiencia del cliente.</a:t>
            </a:r>
            <a:endParaRPr sz="2500">
              <a:solidFill>
                <a:schemeClr val="lt1"/>
              </a:solidFill>
            </a:endParaRPr>
          </a:p>
        </p:txBody>
      </p:sp>
      <p:grpSp>
        <p:nvGrpSpPr>
          <p:cNvPr id="130" name="Google Shape;130;g2d63382e8fe_0_734"/>
          <p:cNvGrpSpPr/>
          <p:nvPr/>
        </p:nvGrpSpPr>
        <p:grpSpPr>
          <a:xfrm>
            <a:off x="4514425" y="2898289"/>
            <a:ext cx="3163147" cy="2172006"/>
            <a:chOff x="3798077" y="709235"/>
            <a:chExt cx="1332300" cy="914837"/>
          </a:xfrm>
        </p:grpSpPr>
        <p:sp>
          <p:nvSpPr>
            <p:cNvPr id="131" name="Google Shape;131;g2d63382e8fe_0_734"/>
            <p:cNvSpPr/>
            <p:nvPr/>
          </p:nvSpPr>
          <p:spPr>
            <a:xfrm>
              <a:off x="3798077" y="1135072"/>
              <a:ext cx="1332300" cy="489000"/>
            </a:xfrm>
            <a:prstGeom prst="rect">
              <a:avLst/>
            </a:prstGeom>
            <a:solidFill>
              <a:srgbClr val="1B786F"/>
            </a:solidFill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Vestibulum congue tempus</a:t>
              </a: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132" name="Google Shape;132;g2d63382e8fe_0_734"/>
            <p:cNvSpPr/>
            <p:nvPr/>
          </p:nvSpPr>
          <p:spPr>
            <a:xfrm>
              <a:off x="3798077" y="709235"/>
              <a:ext cx="1332300" cy="914700"/>
            </a:xfrm>
            <a:prstGeom prst="round1Rect">
              <a:avLst>
                <a:gd fmla="val 50000" name="adj"/>
              </a:avLst>
            </a:prstGeom>
            <a:solidFill>
              <a:srgbClr val="155B5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2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Los restaurantes locales no han evolucionado al ritmo de las demandas actuales.</a:t>
              </a:r>
              <a:endParaRPr sz="1100">
                <a:solidFill>
                  <a:srgbClr val="FFFFFF"/>
                </a:solidFill>
              </a:endParaRPr>
            </a:p>
          </p:txBody>
        </p:sp>
      </p:grpSp>
      <p:sp>
        <p:nvSpPr>
          <p:cNvPr id="133" name="Google Shape;133;g2d63382e8fe_0_734"/>
          <p:cNvSpPr/>
          <p:nvPr/>
        </p:nvSpPr>
        <p:spPr>
          <a:xfrm>
            <a:off x="8572700" y="4228025"/>
            <a:ext cx="3163200" cy="2171700"/>
          </a:xfrm>
          <a:prstGeom prst="rect">
            <a:avLst/>
          </a:prstGeom>
          <a:solidFill>
            <a:srgbClr val="1B786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Adaptar el negocio a las expectativas modernas para aumentar eficiencia y competitividad</a:t>
            </a:r>
            <a:r>
              <a:rPr lang="es-CO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 txBox="1"/>
          <p:nvPr>
            <p:ph type="title"/>
          </p:nvPr>
        </p:nvSpPr>
        <p:spPr>
          <a:xfrm>
            <a:off x="403236" y="786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5"/>
          <p:cNvSpPr txBox="1"/>
          <p:nvPr/>
        </p:nvSpPr>
        <p:spPr>
          <a:xfrm>
            <a:off x="727375" y="2504150"/>
            <a:ext cx="4523400" cy="3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CO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Desarrollar una aplicación </a:t>
            </a:r>
            <a:r>
              <a:rPr lang="es-CO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cual</a:t>
            </a:r>
            <a:r>
              <a:rPr b="0" i="0" lang="es-CO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optimice las áreas de servicio al cliente, toma de pedidos</a:t>
            </a:r>
            <a:r>
              <a:rPr lang="es-CO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b="0" i="0" lang="es-CO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selección de música para </a:t>
            </a:r>
            <a:r>
              <a:rPr lang="es-CO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gastrobares locales en Bogotá</a:t>
            </a:r>
            <a:r>
              <a:rPr b="0" i="0" lang="es-CO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 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6100" y="2191256"/>
            <a:ext cx="5715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d63382e8fe_0_781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Objetivos Específicos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6" name="Google Shape;146;g2d63382e8fe_0_781"/>
          <p:cNvGrpSpPr/>
          <p:nvPr/>
        </p:nvGrpSpPr>
        <p:grpSpPr>
          <a:xfrm>
            <a:off x="5814918" y="1803857"/>
            <a:ext cx="4742532" cy="4742532"/>
            <a:chOff x="4620950" y="1676962"/>
            <a:chExt cx="1854000" cy="1854000"/>
          </a:xfrm>
        </p:grpSpPr>
        <p:sp>
          <p:nvSpPr>
            <p:cNvPr id="147" name="Google Shape;147;g2d63382e8fe_0_781"/>
            <p:cNvSpPr/>
            <p:nvPr/>
          </p:nvSpPr>
          <p:spPr>
            <a:xfrm>
              <a:off x="4620950" y="1676962"/>
              <a:ext cx="1854000" cy="1854000"/>
            </a:xfrm>
            <a:prstGeom prst="ellipse">
              <a:avLst/>
            </a:prstGeom>
            <a:solidFill>
              <a:srgbClr val="0E9453"/>
            </a:solidFill>
            <a:ln cap="flat" cmpd="sng" w="28575">
              <a:solidFill>
                <a:srgbClr val="65F0A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g2d63382e8fe_0_781"/>
            <p:cNvSpPr txBox="1"/>
            <p:nvPr/>
          </p:nvSpPr>
          <p:spPr>
            <a:xfrm>
              <a:off x="4840402" y="1985212"/>
              <a:ext cx="1415100" cy="123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2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2. </a:t>
              </a:r>
              <a:endParaRPr sz="2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2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Desarrollar una experiencia para los clientes permitiéndoles seleccionar la música que se reproducirá en el restaurante, creando un ambiente personal y único. </a:t>
              </a:r>
              <a:endParaRPr sz="2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g2d63382e8fe_0_781"/>
          <p:cNvGrpSpPr/>
          <p:nvPr/>
        </p:nvGrpSpPr>
        <p:grpSpPr>
          <a:xfrm>
            <a:off x="1634538" y="1803857"/>
            <a:ext cx="4742532" cy="4742532"/>
            <a:chOff x="2986712" y="1676962"/>
            <a:chExt cx="1854000" cy="1854000"/>
          </a:xfrm>
        </p:grpSpPr>
        <p:sp>
          <p:nvSpPr>
            <p:cNvPr id="150" name="Google Shape;150;g2d63382e8fe_0_781"/>
            <p:cNvSpPr/>
            <p:nvPr/>
          </p:nvSpPr>
          <p:spPr>
            <a:xfrm>
              <a:off x="2986712" y="1676962"/>
              <a:ext cx="1854000" cy="1854000"/>
            </a:xfrm>
            <a:prstGeom prst="ellipse">
              <a:avLst/>
            </a:prstGeom>
            <a:solidFill>
              <a:srgbClr val="0B7743"/>
            </a:solidFill>
            <a:ln cap="flat" cmpd="sng" w="28575">
              <a:solidFill>
                <a:srgbClr val="65F0A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g2d63382e8fe_0_781"/>
            <p:cNvSpPr txBox="1"/>
            <p:nvPr/>
          </p:nvSpPr>
          <p:spPr>
            <a:xfrm>
              <a:off x="3134010" y="1885520"/>
              <a:ext cx="1559400" cy="137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-387350" lvl="0" marL="45720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alibri"/>
                <a:buAutoNum type="arabicPeriod"/>
              </a:pPr>
              <a:r>
                <a:t/>
              </a:r>
              <a:endParaRPr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2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Optimizar los métodos de toma de órdenes, implementando herramientas digitales que faciliten la visualización del menú de manera interactiva y eficiente.</a:t>
              </a:r>
              <a:endParaRPr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a7124a0ac_1_5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s-CO">
                <a:solidFill>
                  <a:schemeClr val="lt1"/>
                </a:solidFill>
              </a:rPr>
              <a:t>Toma órdenes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31a7124a0ac_1_5"/>
          <p:cNvSpPr txBox="1"/>
          <p:nvPr/>
        </p:nvSpPr>
        <p:spPr>
          <a:xfrm>
            <a:off x="997200" y="3007763"/>
            <a:ext cx="4628400" cy="23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s-CO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aplicación permitirá la visualización interactiva del menú, toma de órdenes de clientes, gestión de personal y promociones.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g31a7124a0ac_1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3925" y="1990000"/>
            <a:ext cx="4341026" cy="434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1a7124a0ac_1_0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s-CO">
                <a:solidFill>
                  <a:schemeClr val="lt1"/>
                </a:solidFill>
              </a:rPr>
              <a:t>Música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31a7124a0ac_1_0"/>
          <p:cNvSpPr txBox="1"/>
          <p:nvPr/>
        </p:nvSpPr>
        <p:spPr>
          <a:xfrm>
            <a:off x="696000" y="2534475"/>
            <a:ext cx="6896700" cy="31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s-CO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gestión de la playlist estará a cargo del DJ, mesero o gerente, quienes recibirán las solicitudes de los clientes. Estos podrán ingresar sus canciones favoritas a través de una aplicación, y las solicitudes se organizarán según el orden de llegada.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g31a7124a0ac_1_0"/>
          <p:cNvPicPr preferRelativeResize="0"/>
          <p:nvPr/>
        </p:nvPicPr>
        <p:blipFill rotWithShape="1">
          <a:blip r:embed="rId3">
            <a:alphaModFix/>
          </a:blip>
          <a:srcRect b="17385" l="47540" r="20117" t="3299"/>
          <a:stretch/>
        </p:blipFill>
        <p:spPr>
          <a:xfrm>
            <a:off x="8179725" y="1913850"/>
            <a:ext cx="2792099" cy="456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/>
        </p:nvSpPr>
        <p:spPr>
          <a:xfrm>
            <a:off x="2411506" y="2228671"/>
            <a:ext cx="7160197" cy="707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s-CO" sz="40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Ingeniería del Software I</a:t>
            </a:r>
            <a:endParaRPr b="1" i="0" sz="40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172" name="Google Shape;172;p25"/>
          <p:cNvCxnSpPr/>
          <p:nvPr/>
        </p:nvCxnSpPr>
        <p:spPr>
          <a:xfrm>
            <a:off x="5227899" y="3321934"/>
            <a:ext cx="1736203" cy="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3" name="Google Shape;173;p25"/>
          <p:cNvSpPr txBox="1"/>
          <p:nvPr/>
        </p:nvSpPr>
        <p:spPr>
          <a:xfrm>
            <a:off x="4168816" y="3463724"/>
            <a:ext cx="38543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br>
              <a:rPr b="1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Aprendiz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0x0101009C160BF63992044A99946E4B9FF8A5D5</vt:lpwstr>
  </property>
</Properties>
</file>